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67" r:id="rId2"/>
    <p:sldId id="283" r:id="rId3"/>
    <p:sldId id="276" r:id="rId4"/>
    <p:sldId id="277" r:id="rId5"/>
    <p:sldId id="271" r:id="rId6"/>
    <p:sldId id="275" r:id="rId7"/>
    <p:sldId id="272" r:id="rId8"/>
    <p:sldId id="273" r:id="rId9"/>
    <p:sldId id="269" r:id="rId10"/>
    <p:sldId id="274" r:id="rId11"/>
    <p:sldId id="278" r:id="rId12"/>
    <p:sldId id="264" r:id="rId13"/>
    <p:sldId id="256" r:id="rId14"/>
    <p:sldId id="286" r:id="rId15"/>
    <p:sldId id="284" r:id="rId16"/>
    <p:sldId id="285" r:id="rId17"/>
    <p:sldId id="282" r:id="rId18"/>
    <p:sldId id="287" r:id="rId19"/>
    <p:sldId id="288" r:id="rId20"/>
    <p:sldId id="289" r:id="rId21"/>
    <p:sldId id="293" r:id="rId22"/>
    <p:sldId id="291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3EC5722-E2CD-8241-AD08-E199E59AA33A}">
          <p14:sldIdLst>
            <p14:sldId id="267"/>
            <p14:sldId id="283"/>
            <p14:sldId id="276"/>
            <p14:sldId id="277"/>
            <p14:sldId id="271"/>
            <p14:sldId id="275"/>
            <p14:sldId id="272"/>
            <p14:sldId id="273"/>
            <p14:sldId id="269"/>
            <p14:sldId id="274"/>
            <p14:sldId id="278"/>
            <p14:sldId id="264"/>
            <p14:sldId id="256"/>
            <p14:sldId id="286"/>
            <p14:sldId id="284"/>
            <p14:sldId id="285"/>
            <p14:sldId id="282"/>
            <p14:sldId id="287"/>
            <p14:sldId id="288"/>
            <p14:sldId id="289"/>
            <p14:sldId id="293"/>
            <p14:sldId id="291"/>
          </p14:sldIdLst>
        </p14:section>
        <p14:section name="out" id="{75A557F1-D886-C44C-B06F-EF02D34CC16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2AFF00"/>
    <a:srgbClr val="FD0000"/>
    <a:srgbClr val="2C5505"/>
    <a:srgbClr val="5F0075"/>
    <a:srgbClr val="9F1721"/>
    <a:srgbClr val="272E79"/>
    <a:srgbClr val="B1292C"/>
    <a:srgbClr val="34418C"/>
    <a:srgbClr val="3965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3"/>
    <p:restoredTop sz="94753"/>
  </p:normalViewPr>
  <p:slideViewPr>
    <p:cSldViewPr snapToGrid="0" snapToObjects="1">
      <p:cViewPr varScale="1">
        <p:scale>
          <a:sx n="141" d="100"/>
          <a:sy n="141" d="100"/>
        </p:scale>
        <p:origin x="42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09EF9-D29D-864E-9DAD-C92F66D0BF60}" type="datetimeFigureOut">
              <a:rPr lang="en-US" smtClean="0"/>
              <a:t>4/19/19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23259B-5C5B-6E42-9ABE-8E70F5426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3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9FBE3-7C1E-604C-A973-421AC64550E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2326-6169-C24E-9DEE-A1FA4FFEE797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810D-FD49-574D-AE69-4A39D87D9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1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2326-6169-C24E-9DEE-A1FA4FFEE797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810D-FD49-574D-AE69-4A39D87D9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7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2326-6169-C24E-9DEE-A1FA4FFEE797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810D-FD49-574D-AE69-4A39D87D9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2326-6169-C24E-9DEE-A1FA4FFEE797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810D-FD49-574D-AE69-4A39D87D9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9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2326-6169-C24E-9DEE-A1FA4FFEE797}" type="datetimeFigureOut">
              <a:rPr lang="en-US" smtClean="0"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810D-FD49-574D-AE69-4A39D87D9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2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2326-6169-C24E-9DEE-A1FA4FFEE797}" type="datetimeFigureOut">
              <a:rPr lang="en-US" smtClean="0"/>
              <a:t>4/19/19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810D-FD49-574D-AE69-4A39D87D9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2326-6169-C24E-9DEE-A1FA4FFEE797}" type="datetimeFigureOut">
              <a:rPr lang="en-US" smtClean="0"/>
              <a:t>4/19/19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810D-FD49-574D-AE69-4A39D87D9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9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2326-6169-C24E-9DEE-A1FA4FFEE797}" type="datetimeFigureOut">
              <a:rPr lang="en-US" smtClean="0"/>
              <a:t>4/19/19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810D-FD49-574D-AE69-4A39D87D9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1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2326-6169-C24E-9DEE-A1FA4FFEE797}" type="datetimeFigureOut">
              <a:rPr lang="en-US" smtClean="0"/>
              <a:t>4/19/19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810D-FD49-574D-AE69-4A39D87D9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2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2326-6169-C24E-9DEE-A1FA4FFEE797}" type="datetimeFigureOut">
              <a:rPr lang="en-US" smtClean="0"/>
              <a:t>4/19/19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810D-FD49-574D-AE69-4A39D87D9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2326-6169-C24E-9DEE-A1FA4FFEE797}" type="datetimeFigureOut">
              <a:rPr lang="en-US" smtClean="0"/>
              <a:t>4/19/19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D810D-FD49-574D-AE69-4A39D87D9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2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9DD2326-6169-C24E-9DEE-A1FA4FFEE797}" type="datetimeFigureOut">
              <a:rPr lang="en-US" smtClean="0"/>
              <a:pPr/>
              <a:t>4/19/19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E89D810D-FD49-574D-AE69-4A39D87D98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07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Arial"/>
          <a:ea typeface="+mn-ea"/>
          <a:cs typeface="Arial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Arial"/>
          <a:ea typeface="+mn-ea"/>
          <a:cs typeface="Arial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800" dirty="0"/>
              <a:t>Explaining the variability of </a:t>
            </a:r>
            <a:r>
              <a:rPr lang="en-US" sz="1800" i="1" dirty="0"/>
              <a:t>C. </a:t>
            </a:r>
            <a:r>
              <a:rPr lang="en-US" sz="1800" i="1" dirty="0" err="1"/>
              <a:t>difficile</a:t>
            </a:r>
            <a:r>
              <a:rPr lang="en-US" sz="1800" i="1" dirty="0"/>
              <a:t> </a:t>
            </a:r>
            <a:r>
              <a:rPr lang="en-US" sz="1800" dirty="0"/>
              <a:t>disease severity in patients using mice and math: </a:t>
            </a:r>
            <a:br>
              <a:rPr lang="en-US" sz="1800" dirty="0"/>
            </a:br>
            <a:r>
              <a:rPr lang="en-US" sz="1800" dirty="0"/>
              <a:t>a collaboration between Systems Biology centers</a:t>
            </a:r>
          </a:p>
        </p:txBody>
      </p:sp>
    </p:spTree>
    <p:extLst>
      <p:ext uri="{BB962C8B-B14F-4D97-AF65-F5344CB8AC3E}">
        <p14:creationId xmlns:p14="http://schemas.microsoft.com/office/powerpoint/2010/main" val="257851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4D5CB-1573-644F-A6C4-500A60945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/>
          </a:bodyPr>
          <a:lstStyle/>
          <a:p>
            <a:r>
              <a:rPr lang="en-US" i="1" dirty="0"/>
              <a:t>C. diff</a:t>
            </a:r>
            <a:r>
              <a:rPr lang="en-US" dirty="0"/>
              <a:t> strains vary in disease severity</a:t>
            </a:r>
            <a:endParaRPr lang="en-US" i="1" dirty="0"/>
          </a:p>
        </p:txBody>
      </p:sp>
      <p:sp>
        <p:nvSpPr>
          <p:cNvPr id="15" name="Rectangle 14"/>
          <p:cNvSpPr/>
          <p:nvPr/>
        </p:nvSpPr>
        <p:spPr>
          <a:xfrm>
            <a:off x="5047301" y="1361111"/>
            <a:ext cx="209395" cy="1873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4881890"/>
            <a:ext cx="9124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Lewis et al “Pathogenicity Locus, Core Genome, and Accessory Gene Contributions to </a:t>
            </a:r>
            <a:r>
              <a:rPr lang="en-US" sz="1050" i="1" dirty="0"/>
              <a:t>Clostridium </a:t>
            </a:r>
            <a:r>
              <a:rPr lang="en-US" sz="1050" i="1" dirty="0" err="1"/>
              <a:t>difficile</a:t>
            </a:r>
            <a:r>
              <a:rPr lang="en-US" sz="1050" i="1" dirty="0"/>
              <a:t> </a:t>
            </a:r>
            <a:r>
              <a:rPr lang="en-US" sz="1050" dirty="0"/>
              <a:t>Virulence” </a:t>
            </a:r>
            <a:r>
              <a:rPr lang="pt-BR" sz="1050" i="1" dirty="0" err="1"/>
              <a:t>MBio</a:t>
            </a:r>
            <a:r>
              <a:rPr lang="pt-BR" sz="1050" dirty="0"/>
              <a:t> 2017</a:t>
            </a:r>
            <a:r>
              <a:rPr lang="en-US" sz="1050" dirty="0"/>
              <a:t> </a:t>
            </a:r>
          </a:p>
        </p:txBody>
      </p:sp>
      <p:pic>
        <p:nvPicPr>
          <p:cNvPr id="4" name="Picture 3" descr="tree.eps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0" y="1268016"/>
            <a:ext cx="4872925" cy="2605855"/>
          </a:xfrm>
          <a:prstGeom prst="rect">
            <a:avLst/>
          </a:prstGeom>
        </p:spPr>
      </p:pic>
      <p:pic>
        <p:nvPicPr>
          <p:cNvPr id="5" name="Picture 4" descr="tree.eps-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45" y="3929761"/>
            <a:ext cx="5476240" cy="31558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183783" y="1495720"/>
            <a:ext cx="719640" cy="1063042"/>
            <a:chOff x="7183783" y="1802609"/>
            <a:chExt cx="719640" cy="10630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D4CB08-3D65-C74C-9F47-0BE4118F30BF}"/>
                </a:ext>
              </a:extLst>
            </p:cNvPr>
            <p:cNvSpPr/>
            <p:nvPr/>
          </p:nvSpPr>
          <p:spPr>
            <a:xfrm>
              <a:off x="7273122" y="1802609"/>
              <a:ext cx="63030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34418C"/>
                  </a:solidFill>
                </a:rPr>
                <a:t>clade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FD3703-7407-1948-97C1-0398C6CD3853}"/>
                </a:ext>
              </a:extLst>
            </p:cNvPr>
            <p:cNvSpPr/>
            <p:nvPr/>
          </p:nvSpPr>
          <p:spPr>
            <a:xfrm>
              <a:off x="7273122" y="2064623"/>
              <a:ext cx="63030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B1292C"/>
                  </a:solidFill>
                </a:rPr>
                <a:t>clade 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AD0270-0F47-DB40-9B44-35004E1742AE}"/>
                </a:ext>
              </a:extLst>
            </p:cNvPr>
            <p:cNvSpPr/>
            <p:nvPr/>
          </p:nvSpPr>
          <p:spPr>
            <a:xfrm>
              <a:off x="7273122" y="2326637"/>
              <a:ext cx="63030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740088"/>
                  </a:solidFill>
                </a:rPr>
                <a:t>clade 4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18BD6F-0D6D-5A41-8AC8-9016C4FD9BF4}"/>
                </a:ext>
              </a:extLst>
            </p:cNvPr>
            <p:cNvSpPr/>
            <p:nvPr/>
          </p:nvSpPr>
          <p:spPr>
            <a:xfrm>
              <a:off x="7273122" y="2588652"/>
              <a:ext cx="63030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396504"/>
                  </a:solidFill>
                </a:rPr>
                <a:t>clade 5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183783" y="1899478"/>
              <a:ext cx="89339" cy="104913"/>
            </a:xfrm>
            <a:prstGeom prst="rect">
              <a:avLst/>
            </a:prstGeom>
            <a:solidFill>
              <a:srgbClr val="272E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83783" y="2170043"/>
              <a:ext cx="89339" cy="104913"/>
            </a:xfrm>
            <a:prstGeom prst="rect">
              <a:avLst/>
            </a:prstGeom>
            <a:solidFill>
              <a:srgbClr val="9F172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83783" y="2418521"/>
              <a:ext cx="89339" cy="104913"/>
            </a:xfrm>
            <a:prstGeom prst="rect">
              <a:avLst/>
            </a:prstGeom>
            <a:solidFill>
              <a:srgbClr val="5F007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83783" y="2694608"/>
              <a:ext cx="89339" cy="104913"/>
            </a:xfrm>
            <a:prstGeom prst="rect">
              <a:avLst/>
            </a:prstGeom>
            <a:solidFill>
              <a:srgbClr val="2C550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605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</a:t>
            </a:r>
            <a:r>
              <a:rPr lang="en-US" i="1" dirty="0"/>
              <a:t>C. diff</a:t>
            </a:r>
            <a:r>
              <a:rPr lang="en-US" dirty="0"/>
              <a:t> strain virulence with mice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2" y="1163726"/>
            <a:ext cx="7947055" cy="15178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881890"/>
            <a:ext cx="9124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Lewis et al “Pathogenicity Locus, Core Genome, and Accessory Gene Contributions to </a:t>
            </a:r>
            <a:r>
              <a:rPr lang="en-US" sz="1050" i="1" dirty="0"/>
              <a:t>Clostridium </a:t>
            </a:r>
            <a:r>
              <a:rPr lang="en-US" sz="1050" i="1" dirty="0" err="1"/>
              <a:t>difficile</a:t>
            </a:r>
            <a:r>
              <a:rPr lang="en-US" sz="1050" i="1" dirty="0"/>
              <a:t> </a:t>
            </a:r>
            <a:r>
              <a:rPr lang="en-US" sz="1050" dirty="0"/>
              <a:t>Virulence” </a:t>
            </a:r>
            <a:r>
              <a:rPr lang="pt-BR" sz="1050" i="1" dirty="0" err="1"/>
              <a:t>MBio</a:t>
            </a:r>
            <a:r>
              <a:rPr lang="pt-BR" sz="1050" dirty="0"/>
              <a:t> 2017</a:t>
            </a:r>
            <a:r>
              <a:rPr lang="en-US" sz="105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790" y="2903568"/>
            <a:ext cx="4139792" cy="157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7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4D5CB-1573-644F-A6C4-500A60945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C. difficile </a:t>
            </a:r>
            <a:r>
              <a:rPr lang="en-US" dirty="0"/>
              <a:t>disease severity in patients correlated with “disease score” in mouse model, not taxonomy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24B626-1148-214C-A578-55289BF6A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86" y="1229768"/>
            <a:ext cx="3223635" cy="3332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FDB8DB-1470-0E4C-A046-0B5B17D49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3" r="45965" b="25425"/>
          <a:stretch/>
        </p:blipFill>
        <p:spPr>
          <a:xfrm>
            <a:off x="5082640" y="1334661"/>
            <a:ext cx="2190482" cy="330959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183783" y="1495720"/>
            <a:ext cx="719640" cy="1063042"/>
            <a:chOff x="7183783" y="1802609"/>
            <a:chExt cx="719640" cy="10630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D4CB08-3D65-C74C-9F47-0BE4118F30BF}"/>
                </a:ext>
              </a:extLst>
            </p:cNvPr>
            <p:cNvSpPr/>
            <p:nvPr/>
          </p:nvSpPr>
          <p:spPr>
            <a:xfrm>
              <a:off x="7273122" y="1802609"/>
              <a:ext cx="63030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34418C"/>
                  </a:solidFill>
                </a:rPr>
                <a:t>clade 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FD3703-7407-1948-97C1-0398C6CD3853}"/>
                </a:ext>
              </a:extLst>
            </p:cNvPr>
            <p:cNvSpPr/>
            <p:nvPr/>
          </p:nvSpPr>
          <p:spPr>
            <a:xfrm>
              <a:off x="7273122" y="2064623"/>
              <a:ext cx="63030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B1292C"/>
                  </a:solidFill>
                </a:rPr>
                <a:t>clade 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AD0270-0F47-DB40-9B44-35004E1742AE}"/>
                </a:ext>
              </a:extLst>
            </p:cNvPr>
            <p:cNvSpPr/>
            <p:nvPr/>
          </p:nvSpPr>
          <p:spPr>
            <a:xfrm>
              <a:off x="7273122" y="2326637"/>
              <a:ext cx="63030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740088"/>
                  </a:solidFill>
                </a:rPr>
                <a:t>clade 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18BD6F-0D6D-5A41-8AC8-9016C4FD9BF4}"/>
                </a:ext>
              </a:extLst>
            </p:cNvPr>
            <p:cNvSpPr/>
            <p:nvPr/>
          </p:nvSpPr>
          <p:spPr>
            <a:xfrm>
              <a:off x="7273122" y="2588652"/>
              <a:ext cx="63030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396504"/>
                  </a:solidFill>
                </a:rPr>
                <a:t>clade 5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83783" y="1899478"/>
              <a:ext cx="89339" cy="104913"/>
            </a:xfrm>
            <a:prstGeom prst="rect">
              <a:avLst/>
            </a:prstGeom>
            <a:solidFill>
              <a:srgbClr val="272E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183783" y="2170043"/>
              <a:ext cx="89339" cy="104913"/>
            </a:xfrm>
            <a:prstGeom prst="rect">
              <a:avLst/>
            </a:prstGeom>
            <a:solidFill>
              <a:srgbClr val="9F172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183783" y="2418521"/>
              <a:ext cx="89339" cy="104913"/>
            </a:xfrm>
            <a:prstGeom prst="rect">
              <a:avLst/>
            </a:prstGeom>
            <a:solidFill>
              <a:srgbClr val="5F007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83783" y="2694608"/>
              <a:ext cx="89339" cy="104913"/>
            </a:xfrm>
            <a:prstGeom prst="rect">
              <a:avLst/>
            </a:prstGeom>
            <a:solidFill>
              <a:srgbClr val="2C550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5047301" y="1361111"/>
            <a:ext cx="209395" cy="1873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0" y="4881890"/>
            <a:ext cx="9124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Lewis et al “Pathogenicity Locus, Core Genome, and Accessory Gene Contributions to </a:t>
            </a:r>
            <a:r>
              <a:rPr lang="en-US" sz="1050" i="1" dirty="0"/>
              <a:t>Clostridium </a:t>
            </a:r>
            <a:r>
              <a:rPr lang="en-US" sz="1050" i="1" dirty="0" err="1"/>
              <a:t>difficile</a:t>
            </a:r>
            <a:r>
              <a:rPr lang="en-US" sz="1050" i="1" dirty="0"/>
              <a:t> </a:t>
            </a:r>
            <a:r>
              <a:rPr lang="en-US" sz="1050" dirty="0"/>
              <a:t>Virulence” </a:t>
            </a:r>
            <a:r>
              <a:rPr lang="pt-BR" sz="1050" i="1" dirty="0" err="1"/>
              <a:t>MBio</a:t>
            </a:r>
            <a:r>
              <a:rPr lang="pt-BR" sz="1050" dirty="0"/>
              <a:t> 2017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771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09180" cy="994172"/>
          </a:xfrm>
        </p:spPr>
        <p:txBody>
          <a:bodyPr>
            <a:normAutofit/>
          </a:bodyPr>
          <a:lstStyle/>
          <a:p>
            <a:r>
              <a:rPr lang="en-US" dirty="0"/>
              <a:t>Disease score correlates weakly with toxin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846070" y="1463040"/>
            <a:ext cx="3451860" cy="3395980"/>
            <a:chOff x="388620" y="1463040"/>
            <a:chExt cx="3451860" cy="339598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620" y="1463040"/>
              <a:ext cx="3451860" cy="339598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88620" y="1463040"/>
              <a:ext cx="3429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044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9405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iCN900: whole genome reconstruction of </a:t>
            </a:r>
            <a:r>
              <a:rPr lang="en-US" i="1" dirty="0"/>
              <a:t>C. diff </a:t>
            </a:r>
            <a:r>
              <a:rPr lang="en-US" dirty="0"/>
              <a:t>can predict growth capabilities of strains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078" y="1696690"/>
            <a:ext cx="3117327" cy="32601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9909" y="2703920"/>
            <a:ext cx="3402846" cy="13883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7138" y="992821"/>
            <a:ext cx="13883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Model of </a:t>
            </a:r>
            <a:r>
              <a:rPr lang="en-US" sz="900" i="1" dirty="0"/>
              <a:t>C. diff </a:t>
            </a:r>
            <a:r>
              <a:rPr lang="en-US" sz="900" dirty="0"/>
              <a:t>630</a:t>
            </a:r>
          </a:p>
          <a:p>
            <a:pPr algn="ctr"/>
            <a:r>
              <a:rPr lang="en-US" sz="900" dirty="0"/>
              <a:t>(called iCN900)</a:t>
            </a:r>
          </a:p>
          <a:p>
            <a:pPr algn="ctr"/>
            <a:r>
              <a:rPr lang="en-US" sz="900" dirty="0"/>
              <a:t>UCSD center in collaboration </a:t>
            </a:r>
          </a:p>
          <a:p>
            <a:pPr algn="ctr"/>
            <a:r>
              <a:rPr lang="en-US" sz="900" dirty="0"/>
              <a:t>with Baylor Center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370147" y="2782816"/>
            <a:ext cx="588536" cy="173463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03429" y="1348554"/>
            <a:ext cx="2780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Flux balance analysis</a:t>
            </a:r>
          </a:p>
          <a:p>
            <a:pPr algn="ctr"/>
            <a:r>
              <a:rPr lang="en-US" sz="900" dirty="0"/>
              <a:t>(solved in Cobra-Python developed by the UCSD center)</a:t>
            </a:r>
          </a:p>
        </p:txBody>
      </p:sp>
    </p:spTree>
    <p:extLst>
      <p:ext uri="{BB962C8B-B14F-4D97-AF65-F5344CB8AC3E}">
        <p14:creationId xmlns:p14="http://schemas.microsoft.com/office/powerpoint/2010/main" val="97366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4D5CB-1573-644F-A6C4-500A60945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Strains differ in predicted growth capabilities in three carbon sources</a:t>
            </a:r>
            <a:endParaRPr lang="en-US" i="1" dirty="0"/>
          </a:p>
        </p:txBody>
      </p:sp>
      <p:sp>
        <p:nvSpPr>
          <p:cNvPr id="15" name="Rectangle 14"/>
          <p:cNvSpPr/>
          <p:nvPr/>
        </p:nvSpPr>
        <p:spPr>
          <a:xfrm>
            <a:off x="4650813" y="1361111"/>
            <a:ext cx="209395" cy="1873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ree2.eps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8453"/>
            <a:ext cx="7857744" cy="2938272"/>
          </a:xfrm>
          <a:prstGeom prst="rect">
            <a:avLst/>
          </a:prstGeom>
        </p:spPr>
      </p:pic>
      <p:pic>
        <p:nvPicPr>
          <p:cNvPr id="9" name="Picture 8" descr="tree2.eps-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36"/>
          <a:stretch/>
        </p:blipFill>
        <p:spPr>
          <a:xfrm>
            <a:off x="0" y="4156725"/>
            <a:ext cx="7857744" cy="98522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020512" y="3057815"/>
            <a:ext cx="3830600" cy="518092"/>
            <a:chOff x="3094832" y="2433922"/>
            <a:chExt cx="3830600" cy="5180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D4CB08-3D65-C74C-9F47-0BE4118F30BF}"/>
                </a:ext>
              </a:extLst>
            </p:cNvPr>
            <p:cNvSpPr/>
            <p:nvPr/>
          </p:nvSpPr>
          <p:spPr>
            <a:xfrm>
              <a:off x="3094832" y="2721182"/>
              <a:ext cx="51789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>
                  <a:solidFill>
                    <a:srgbClr val="34418C"/>
                  </a:solidFill>
                </a:rPr>
                <a:t>clade 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AFD3703-7407-1948-97C1-0398C6CD3853}"/>
                </a:ext>
              </a:extLst>
            </p:cNvPr>
            <p:cNvSpPr/>
            <p:nvPr/>
          </p:nvSpPr>
          <p:spPr>
            <a:xfrm>
              <a:off x="5631414" y="2721182"/>
              <a:ext cx="51809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>
                  <a:solidFill>
                    <a:srgbClr val="B1292C"/>
                  </a:solidFill>
                </a:rPr>
                <a:t>clade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AD0270-0F47-DB40-9B44-35004E1742AE}"/>
                </a:ext>
              </a:extLst>
            </p:cNvPr>
            <p:cNvSpPr/>
            <p:nvPr/>
          </p:nvSpPr>
          <p:spPr>
            <a:xfrm rot="16200000">
              <a:off x="6381374" y="2577552"/>
              <a:ext cx="51809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>
                  <a:solidFill>
                    <a:srgbClr val="740088"/>
                  </a:solidFill>
                </a:rPr>
                <a:t>clade 4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E18BD6F-0D6D-5A41-8AC8-9016C4FD9BF4}"/>
                </a:ext>
              </a:extLst>
            </p:cNvPr>
            <p:cNvSpPr/>
            <p:nvPr/>
          </p:nvSpPr>
          <p:spPr>
            <a:xfrm rot="16200000">
              <a:off x="6551068" y="2577650"/>
              <a:ext cx="51789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>
                  <a:solidFill>
                    <a:srgbClr val="396504"/>
                  </a:solidFill>
                </a:rPr>
                <a:t>clade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33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826202"/>
            <a:ext cx="34790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N-</a:t>
            </a:r>
            <a:r>
              <a:rPr lang="en-US" dirty="0" err="1"/>
              <a:t>Acetylglucosamine</a:t>
            </a:r>
            <a:r>
              <a:rPr lang="en-US" dirty="0"/>
              <a:t>:</a:t>
            </a:r>
          </a:p>
          <a:p>
            <a:r>
              <a:rPr lang="en-US" dirty="0"/>
              <a:t>- part of bacterial peptidoglycan</a:t>
            </a:r>
          </a:p>
          <a:p>
            <a:r>
              <a:rPr lang="en-US" dirty="0"/>
              <a:t>- monomeric unit of chitin</a:t>
            </a:r>
          </a:p>
          <a:p>
            <a:r>
              <a:rPr lang="en-US" dirty="0"/>
              <a:t>-  inhibitor of </a:t>
            </a:r>
            <a:r>
              <a:rPr lang="en-US" dirty="0" err="1"/>
              <a:t>elastase</a:t>
            </a:r>
            <a:r>
              <a:rPr lang="en-US" dirty="0"/>
              <a:t> from </a:t>
            </a:r>
            <a:r>
              <a:rPr lang="en-US" dirty="0" err="1"/>
              <a:t>polymorphonuclear</a:t>
            </a:r>
            <a:r>
              <a:rPr lang="en-US" dirty="0"/>
              <a:t> leukocytes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73" y="566486"/>
            <a:ext cx="1701433" cy="225971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994321" y="908867"/>
            <a:ext cx="3809205" cy="3117664"/>
            <a:chOff x="2994321" y="1817733"/>
            <a:chExt cx="3809205" cy="3117664"/>
          </a:xfrm>
        </p:grpSpPr>
        <p:sp>
          <p:nvSpPr>
            <p:cNvPr id="5" name="Rectangle 4"/>
            <p:cNvSpPr/>
            <p:nvPr/>
          </p:nvSpPr>
          <p:spPr>
            <a:xfrm>
              <a:off x="3324525" y="3735068"/>
              <a:ext cx="3479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/>
                <a:t>Trehalose</a:t>
              </a:r>
              <a:r>
                <a:rPr lang="en-US" dirty="0"/>
                <a:t>: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Dietary component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Enhances </a:t>
              </a:r>
              <a:r>
                <a:rPr lang="en-US" i="1" dirty="0"/>
                <a:t>C. diff</a:t>
              </a:r>
              <a:r>
                <a:rPr lang="en-US" dirty="0"/>
                <a:t> virulence (Collins </a:t>
              </a:r>
              <a:r>
                <a:rPr lang="en-US" i="1" dirty="0"/>
                <a:t>Nature</a:t>
              </a:r>
              <a:r>
                <a:rPr lang="en-US" dirty="0"/>
                <a:t> 2018)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4321" y="1817733"/>
              <a:ext cx="2948164" cy="1687005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6244379" y="1116631"/>
            <a:ext cx="2899622" cy="3186899"/>
            <a:chOff x="6244379" y="2025497"/>
            <a:chExt cx="2899622" cy="31868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9397" y="2025497"/>
              <a:ext cx="1165271" cy="105359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244379" y="3735068"/>
              <a:ext cx="2899622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L- Lactate: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Product of pyruvate fermentation by humans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Product of lactic acid bacteria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05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94F44B7-945B-7240-AB56-2758EA0FD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211"/>
          <a:stretch/>
        </p:blipFill>
        <p:spPr>
          <a:xfrm>
            <a:off x="829240" y="692008"/>
            <a:ext cx="4625750" cy="42418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740885" y="3365026"/>
            <a:ext cx="719640" cy="1063042"/>
            <a:chOff x="7183783" y="1802609"/>
            <a:chExt cx="719640" cy="106304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D4CB08-3D65-C74C-9F47-0BE4118F30BF}"/>
                </a:ext>
              </a:extLst>
            </p:cNvPr>
            <p:cNvSpPr/>
            <p:nvPr/>
          </p:nvSpPr>
          <p:spPr>
            <a:xfrm>
              <a:off x="7273122" y="1802609"/>
              <a:ext cx="63030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34418C"/>
                  </a:solidFill>
                </a:rPr>
                <a:t>clade 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FD3703-7407-1948-97C1-0398C6CD3853}"/>
                </a:ext>
              </a:extLst>
            </p:cNvPr>
            <p:cNvSpPr/>
            <p:nvPr/>
          </p:nvSpPr>
          <p:spPr>
            <a:xfrm>
              <a:off x="7273122" y="2064623"/>
              <a:ext cx="63030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B1292C"/>
                  </a:solidFill>
                </a:rPr>
                <a:t>clade 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AD0270-0F47-DB40-9B44-35004E1742AE}"/>
                </a:ext>
              </a:extLst>
            </p:cNvPr>
            <p:cNvSpPr/>
            <p:nvPr/>
          </p:nvSpPr>
          <p:spPr>
            <a:xfrm>
              <a:off x="7273122" y="2326637"/>
              <a:ext cx="63030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740088"/>
                  </a:solidFill>
                </a:rPr>
                <a:t>clade 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18BD6F-0D6D-5A41-8AC8-9016C4FD9BF4}"/>
                </a:ext>
              </a:extLst>
            </p:cNvPr>
            <p:cNvSpPr/>
            <p:nvPr/>
          </p:nvSpPr>
          <p:spPr>
            <a:xfrm>
              <a:off x="7273122" y="2588652"/>
              <a:ext cx="63030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396504"/>
                  </a:solidFill>
                </a:rPr>
                <a:t>clade 5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183783" y="1899478"/>
              <a:ext cx="89339" cy="104913"/>
            </a:xfrm>
            <a:prstGeom prst="rect">
              <a:avLst/>
            </a:prstGeom>
            <a:solidFill>
              <a:srgbClr val="272E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183783" y="2170043"/>
              <a:ext cx="89339" cy="104913"/>
            </a:xfrm>
            <a:prstGeom prst="rect">
              <a:avLst/>
            </a:prstGeom>
            <a:solidFill>
              <a:srgbClr val="9F172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83783" y="2418521"/>
              <a:ext cx="89339" cy="104913"/>
            </a:xfrm>
            <a:prstGeom prst="rect">
              <a:avLst/>
            </a:prstGeom>
            <a:solidFill>
              <a:srgbClr val="5F007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83783" y="2694608"/>
              <a:ext cx="89339" cy="104913"/>
            </a:xfrm>
            <a:prstGeom prst="rect">
              <a:avLst/>
            </a:prstGeom>
            <a:solidFill>
              <a:srgbClr val="2C550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28649" y="273844"/>
            <a:ext cx="7956593" cy="994172"/>
          </a:xfrm>
        </p:spPr>
        <p:txBody>
          <a:bodyPr>
            <a:normAutofit/>
          </a:bodyPr>
          <a:lstStyle/>
          <a:p>
            <a:r>
              <a:rPr lang="en-US" dirty="0"/>
              <a:t>Not all traits considered virulent are really important for virulence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B90B7C-6656-0B4D-A178-F924F0F8642E}"/>
              </a:ext>
            </a:extLst>
          </p:cNvPr>
          <p:cNvSpPr/>
          <p:nvPr/>
        </p:nvSpPr>
        <p:spPr>
          <a:xfrm rot="5400000">
            <a:off x="6033358" y="2867099"/>
            <a:ext cx="817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Strains</a:t>
            </a:r>
          </a:p>
        </p:txBody>
      </p:sp>
      <p:sp>
        <p:nvSpPr>
          <p:cNvPr id="9" name="Rectangle 8"/>
          <p:cNvSpPr/>
          <p:nvPr/>
        </p:nvSpPr>
        <p:spPr>
          <a:xfrm>
            <a:off x="2446867" y="1422399"/>
            <a:ext cx="1007533" cy="3654231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9E134E-66EE-9C4C-80AE-3669987B7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329" y="1604952"/>
            <a:ext cx="843055" cy="31395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81123D-0A82-3A4A-952A-826625BAD586}"/>
              </a:ext>
            </a:extLst>
          </p:cNvPr>
          <p:cNvSpPr/>
          <p:nvPr/>
        </p:nvSpPr>
        <p:spPr>
          <a:xfrm>
            <a:off x="3314604" y="4816700"/>
            <a:ext cx="129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Phenotypes</a:t>
            </a:r>
          </a:p>
        </p:txBody>
      </p:sp>
    </p:spTree>
    <p:extLst>
      <p:ext uri="{BB962C8B-B14F-4D97-AF65-F5344CB8AC3E}">
        <p14:creationId xmlns:p14="http://schemas.microsoft.com/office/powerpoint/2010/main" val="212370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ca_virulence.eps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82196"/>
            <a:ext cx="3268494" cy="3176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67BCE2-7C8D-1C4A-BA7E-2579B86FA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learning shows </a:t>
            </a:r>
            <a:r>
              <a:rPr lang="en-US" i="1" dirty="0"/>
              <a:t>C. diff</a:t>
            </a:r>
            <a:r>
              <a:rPr lang="en-US" dirty="0"/>
              <a:t> virulence </a:t>
            </a:r>
            <a:br>
              <a:rPr lang="en-US" dirty="0"/>
            </a:br>
            <a:r>
              <a:rPr lang="en-US" dirty="0"/>
              <a:t>is multifactorial and not all traits contribute equally</a:t>
            </a:r>
          </a:p>
        </p:txBody>
      </p:sp>
      <p:pic>
        <p:nvPicPr>
          <p:cNvPr id="7" name="Picture 6" descr="pca_virulence.eps-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860" y="1268016"/>
            <a:ext cx="3274720" cy="319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3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4807-4D98-5946-9C11-3C6B59C0D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supervised leaning predicts disease severity in patients from </a:t>
            </a:r>
            <a:r>
              <a:rPr lang="en-US" i="1" dirty="0"/>
              <a:t>C. diff</a:t>
            </a:r>
            <a:r>
              <a:rPr lang="en-US" dirty="0"/>
              <a:t> traits?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B2413-D94B-BE44-B9AF-17C86FDD9875}"/>
              </a:ext>
            </a:extLst>
          </p:cNvPr>
          <p:cNvSpPr txBox="1"/>
          <p:nvPr/>
        </p:nvSpPr>
        <p:spPr>
          <a:xfrm>
            <a:off x="5615060" y="2785505"/>
            <a:ext cx="2322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Disease severity</a:t>
            </a:r>
          </a:p>
          <a:p>
            <a:endParaRPr lang="en-US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3F26FA-EC0C-AF45-A46C-075992F4E062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830229" y="2375693"/>
            <a:ext cx="1385141" cy="4851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6699F1-3167-A94F-A580-CDB69B153289}"/>
              </a:ext>
            </a:extLst>
          </p:cNvPr>
          <p:cNvCxnSpPr>
            <a:cxnSpLocks/>
          </p:cNvCxnSpPr>
          <p:nvPr/>
        </p:nvCxnSpPr>
        <p:spPr>
          <a:xfrm>
            <a:off x="4584424" y="3017890"/>
            <a:ext cx="1074222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433FEE4-8FAB-C148-AE3B-1B44A9E9E836}"/>
              </a:ext>
            </a:extLst>
          </p:cNvPr>
          <p:cNvSpPr/>
          <p:nvPr/>
        </p:nvSpPr>
        <p:spPr>
          <a:xfrm>
            <a:off x="4151791" y="2797225"/>
            <a:ext cx="434143" cy="434214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DD84C7B-D304-624E-B171-4C4F85F853C8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830229" y="3014332"/>
            <a:ext cx="1321562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4A1689E-7CB3-7145-AB70-32FF71E3E520}"/>
              </a:ext>
            </a:extLst>
          </p:cNvPr>
          <p:cNvSpPr txBox="1"/>
          <p:nvPr/>
        </p:nvSpPr>
        <p:spPr>
          <a:xfrm>
            <a:off x="1221188" y="2049233"/>
            <a:ext cx="2322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Sporulation</a:t>
            </a:r>
          </a:p>
          <a:p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F99770-925B-7349-B8F7-67ED22EE8B2C}"/>
              </a:ext>
            </a:extLst>
          </p:cNvPr>
          <p:cNvSpPr txBox="1"/>
          <p:nvPr/>
        </p:nvSpPr>
        <p:spPr>
          <a:xfrm>
            <a:off x="959931" y="2785503"/>
            <a:ext cx="2322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LCA tolerance</a:t>
            </a:r>
          </a:p>
          <a:p>
            <a:endParaRPr lang="en-US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3A1A05-2569-3247-BC98-B7205544B194}"/>
              </a:ext>
            </a:extLst>
          </p:cNvPr>
          <p:cNvSpPr txBox="1"/>
          <p:nvPr/>
        </p:nvSpPr>
        <p:spPr>
          <a:xfrm>
            <a:off x="2609038" y="4059662"/>
            <a:ext cx="441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</a:t>
            </a:r>
          </a:p>
          <a:p>
            <a:endParaRPr lang="en-US" sz="16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AC40B4-36DC-164D-8374-FCD8ABA3827A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2869841" y="3167850"/>
            <a:ext cx="1345529" cy="56721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A1689E-7CB3-7145-AB70-32FF71E3E520}"/>
              </a:ext>
            </a:extLst>
          </p:cNvPr>
          <p:cNvSpPr txBox="1"/>
          <p:nvPr/>
        </p:nvSpPr>
        <p:spPr>
          <a:xfrm>
            <a:off x="119339" y="1464072"/>
            <a:ext cx="3156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Mouse virulence scores</a:t>
            </a:r>
          </a:p>
          <a:p>
            <a:endParaRPr lang="en-US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3F26FA-EC0C-AF45-A46C-075992F4E062}"/>
              </a:ext>
            </a:extLst>
          </p:cNvPr>
          <p:cNvCxnSpPr>
            <a:cxnSpLocks/>
            <a:stCxn id="12" idx="3"/>
            <a:endCxn id="16" idx="0"/>
          </p:cNvCxnSpPr>
          <p:nvPr/>
        </p:nvCxnSpPr>
        <p:spPr>
          <a:xfrm>
            <a:off x="3275770" y="1818015"/>
            <a:ext cx="1093093" cy="97921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AC40B4-36DC-164D-8374-FCD8ABA3827A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3007014" y="3231439"/>
            <a:ext cx="1361849" cy="113859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F99770-925B-7349-B8F7-67ED22EE8B2C}"/>
              </a:ext>
            </a:extLst>
          </p:cNvPr>
          <p:cNvSpPr txBox="1"/>
          <p:nvPr/>
        </p:nvSpPr>
        <p:spPr>
          <a:xfrm>
            <a:off x="578842" y="3457815"/>
            <a:ext cx="2653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Predicted growth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4474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1986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Whole genome reconstruction models are extensive knowledge bases derived from microbial genomes, literature and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078" y="1696690"/>
            <a:ext cx="3117327" cy="32601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9909" y="2703920"/>
            <a:ext cx="3402846" cy="138838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370147" y="2782816"/>
            <a:ext cx="588536" cy="173463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7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4807-4D98-5946-9C11-3C6B59C0D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‘Feature selection’ picks </a:t>
            </a:r>
            <a:r>
              <a:rPr lang="en-US" i="1" dirty="0" err="1"/>
              <a:t>C.diff</a:t>
            </a:r>
            <a:r>
              <a:rPr lang="en-US" i="1" dirty="0"/>
              <a:t> </a:t>
            </a:r>
            <a:r>
              <a:rPr lang="en-US" dirty="0"/>
              <a:t>traits that best predict disease virulence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1E70C-89E9-BD44-92BB-97A92FB97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579" y="1109980"/>
            <a:ext cx="3902067" cy="4033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C5582F-48F0-7644-90DD-EBA88C58D460}"/>
              </a:ext>
            </a:extLst>
          </p:cNvPr>
          <p:cNvSpPr/>
          <p:nvPr/>
        </p:nvSpPr>
        <p:spPr>
          <a:xfrm>
            <a:off x="3285452" y="1298585"/>
            <a:ext cx="65177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8B22"/>
                </a:solidFill>
                <a:latin typeface="Courier" pitchFamily="2" charset="0"/>
              </a:rPr>
              <a:t>% Quadratic Programming Algorithms for small number of variables</a:t>
            </a:r>
          </a:p>
          <a:p>
            <a:r>
              <a:rPr lang="en-US" sz="1000" dirty="0">
                <a:solidFill>
                  <a:srgbClr val="228B22"/>
                </a:solidFill>
                <a:latin typeface="Courier" pitchFamily="2" charset="0"/>
              </a:rPr>
              <a:t>% Rodriguez-</a:t>
            </a:r>
            <a:r>
              <a:rPr lang="en-US" sz="1000" dirty="0" err="1">
                <a:solidFill>
                  <a:srgbClr val="228B22"/>
                </a:solidFill>
                <a:latin typeface="Courier" pitchFamily="2" charset="0"/>
              </a:rPr>
              <a:t>lujan</a:t>
            </a:r>
            <a:r>
              <a:rPr lang="en-US" sz="1000" dirty="0">
                <a:solidFill>
                  <a:srgbClr val="228B22"/>
                </a:solidFill>
                <a:latin typeface="Courier" pitchFamily="2" charset="0"/>
              </a:rPr>
              <a:t>, I. Quadratic Programming Feature Selection.</a:t>
            </a:r>
          </a:p>
          <a:p>
            <a:r>
              <a:rPr lang="en-US" sz="1000" dirty="0">
                <a:solidFill>
                  <a:srgbClr val="228B22"/>
                </a:solidFill>
                <a:latin typeface="Courier" pitchFamily="2" charset="0"/>
              </a:rPr>
              <a:t>% J. Mach. Learn. Res. 11, 1491?1516 (2010).</a:t>
            </a:r>
          </a:p>
          <a:p>
            <a:r>
              <a:rPr lang="en-US" sz="1000" dirty="0">
                <a:solidFill>
                  <a:srgbClr val="228B22"/>
                </a:solidFill>
                <a:latin typeface="Courier" pitchFamily="2" charset="0"/>
              </a:rPr>
              <a:t>%</a:t>
            </a:r>
          </a:p>
          <a:p>
            <a:r>
              <a:rPr lang="en-US" sz="1000" dirty="0">
                <a:solidFill>
                  <a:srgbClr val="228B22"/>
                </a:solidFill>
                <a:latin typeface="Courier" pitchFamily="2" charset="0"/>
              </a:rPr>
              <a:t>% Code provided by Tsuyoshi </a:t>
            </a:r>
            <a:r>
              <a:rPr lang="en-US" sz="1000" dirty="0" err="1">
                <a:solidFill>
                  <a:srgbClr val="228B22"/>
                </a:solidFill>
                <a:latin typeface="Courier" pitchFamily="2" charset="0"/>
              </a:rPr>
              <a:t>Mikkaichi</a:t>
            </a:r>
            <a:r>
              <a:rPr lang="en-US" sz="1000" dirty="0">
                <a:solidFill>
                  <a:srgbClr val="228B22"/>
                </a:solidFill>
                <a:latin typeface="Courier" pitchFamily="2" charset="0"/>
              </a:rPr>
              <a:t> &lt;</a:t>
            </a:r>
            <a:r>
              <a:rPr lang="en-US" sz="1000" dirty="0" err="1">
                <a:solidFill>
                  <a:srgbClr val="228B22"/>
                </a:solidFill>
                <a:latin typeface="Courier" pitchFamily="2" charset="0"/>
              </a:rPr>
              <a:t>tsuyoshimikkaichi@gmail.com</a:t>
            </a:r>
            <a:r>
              <a:rPr lang="en-US" sz="1000" dirty="0">
                <a:solidFill>
                  <a:srgbClr val="228B22"/>
                </a:solidFill>
                <a:latin typeface="Courier" pitchFamily="2" charset="0"/>
              </a:rPr>
              <a:t>&gt;</a:t>
            </a:r>
          </a:p>
          <a:p>
            <a:r>
              <a:rPr lang="en-US" sz="1000" dirty="0">
                <a:solidFill>
                  <a:srgbClr val="228B22"/>
                </a:solidFill>
                <a:latin typeface="Courier" pitchFamily="2" charset="0"/>
              </a:rPr>
              <a:t>% and Alexander Hoffmann &lt;</a:t>
            </a:r>
            <a:r>
              <a:rPr lang="en-US" sz="1000" dirty="0" err="1">
                <a:solidFill>
                  <a:srgbClr val="228B22"/>
                </a:solidFill>
                <a:latin typeface="Courier" pitchFamily="2" charset="0"/>
              </a:rPr>
              <a:t>ahoffmann@ucla.edu</a:t>
            </a:r>
            <a:r>
              <a:rPr lang="en-US" sz="1000" dirty="0">
                <a:solidFill>
                  <a:srgbClr val="228B22"/>
                </a:solidFill>
                <a:latin typeface="Courier" pitchFamily="2" charset="0"/>
              </a:rPr>
              <a:t>&gt;</a:t>
            </a:r>
            <a:endParaRPr lang="en-US" sz="1000" dirty="0">
              <a:solidFill>
                <a:srgbClr val="228B22"/>
              </a:solidFill>
              <a:effectLst/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4628CA-FA62-AD46-8002-CB99707B0577}"/>
              </a:ext>
            </a:extLst>
          </p:cNvPr>
          <p:cNvSpPr/>
          <p:nvPr/>
        </p:nvSpPr>
        <p:spPr>
          <a:xfrm>
            <a:off x="3689488" y="308254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AUC for toxix_d7: 0.600000</a:t>
            </a:r>
          </a:p>
          <a:p>
            <a:r>
              <a:rPr lang="en-US" dirty="0"/>
              <a:t>AUC for model with best features: 0.940909</a:t>
            </a:r>
          </a:p>
        </p:txBody>
      </p:sp>
    </p:spTree>
    <p:extLst>
      <p:ext uri="{BB962C8B-B14F-4D97-AF65-F5344CB8AC3E}">
        <p14:creationId xmlns:p14="http://schemas.microsoft.com/office/powerpoint/2010/main" val="24864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171F9-8DC4-5A44-9FA5-A0E31643C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/>
              <a:t>Genes unique to strains predicted to grow on trehalose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7472C-6FBE-414E-938B-243108251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26" y="1334821"/>
            <a:ext cx="7886700" cy="20609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CD630_13360 | CD630_13360 | PTS system, glucose-like IIBC component | 1550494:1552071 Forward</a:t>
            </a:r>
          </a:p>
          <a:p>
            <a:pPr marL="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CD630_13370 | CD630_13370 | Transcriptional regulator,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RpiR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family  | 1552219:1552971 Forward</a:t>
            </a:r>
          </a:p>
          <a:p>
            <a:pPr marL="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CD630_13380 | CD630_13380 | putative 6-phospho-beta-glucosidase     | 1553110:1554450 Forward</a:t>
            </a:r>
          </a:p>
          <a:p>
            <a:pPr marL="0" indent="0">
              <a:buNone/>
            </a:pP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7AFBB-3F51-D540-990E-EA233EF56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82" y="2260600"/>
            <a:ext cx="80772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0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8650" y="2763889"/>
            <a:ext cx="7886700" cy="19298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400" dirty="0"/>
              <a:t>Next steps</a:t>
            </a:r>
          </a:p>
          <a:p>
            <a:pPr marL="171450" indent="-171450">
              <a:lnSpc>
                <a:spcPct val="160000"/>
              </a:lnSpc>
              <a:buFont typeface="Arial"/>
              <a:buChar char="•"/>
            </a:pPr>
            <a:r>
              <a:rPr lang="en-US" sz="1200" dirty="0"/>
              <a:t>Experimentally validate growth predictions on </a:t>
            </a:r>
            <a:r>
              <a:rPr lang="en-US" sz="1200" dirty="0" err="1"/>
              <a:t>trehalose</a:t>
            </a:r>
            <a:r>
              <a:rPr lang="en-US" sz="1200" dirty="0"/>
              <a:t> and N-</a:t>
            </a:r>
            <a:r>
              <a:rPr lang="en-US" sz="1200" dirty="0" err="1"/>
              <a:t>Acetylglucosamine</a:t>
            </a:r>
            <a:endParaRPr lang="en-US" sz="1200" dirty="0"/>
          </a:p>
          <a:p>
            <a:pPr marL="171450" indent="-171450">
              <a:lnSpc>
                <a:spcPct val="160000"/>
              </a:lnSpc>
              <a:buFont typeface="Arial"/>
              <a:buChar char="•"/>
            </a:pPr>
            <a:r>
              <a:rPr lang="en-US" sz="1200" dirty="0"/>
              <a:t>Refine </a:t>
            </a:r>
            <a:r>
              <a:rPr lang="it-IT" sz="1200" dirty="0"/>
              <a:t>iCN900 </a:t>
            </a:r>
            <a:r>
              <a:rPr lang="en-US" sz="1200" dirty="0"/>
              <a:t>for Clade 2 strains.</a:t>
            </a:r>
          </a:p>
          <a:p>
            <a:pPr marL="171450" indent="-171450">
              <a:lnSpc>
                <a:spcPct val="160000"/>
              </a:lnSpc>
              <a:buFont typeface="Arial"/>
              <a:buChar char="•"/>
            </a:pPr>
            <a:r>
              <a:rPr lang="en-US" sz="1200" dirty="0"/>
              <a:t>Apply the same approach to 177 </a:t>
            </a:r>
            <a:r>
              <a:rPr lang="en-US" sz="1200" i="1" dirty="0"/>
              <a:t>C. diff</a:t>
            </a:r>
            <a:r>
              <a:rPr lang="en-US" sz="1200" dirty="0"/>
              <a:t> isolates from MSKCC patients sequenced at U. Michigan (of those 177, 36 lack </a:t>
            </a:r>
            <a:r>
              <a:rPr lang="en-US" sz="1200" dirty="0" err="1"/>
              <a:t>trehalose</a:t>
            </a:r>
            <a:r>
              <a:rPr lang="en-US" sz="1200" dirty="0"/>
              <a:t> genes) </a:t>
            </a:r>
          </a:p>
          <a:p>
            <a:pPr marL="171450" indent="-171450">
              <a:lnSpc>
                <a:spcPct val="160000"/>
              </a:lnSpc>
              <a:buFont typeface="Arial"/>
              <a:buChar char="•"/>
            </a:pPr>
            <a:r>
              <a:rPr lang="en-US" sz="1200" dirty="0"/>
              <a:t>Develop robust classifier of </a:t>
            </a:r>
            <a:r>
              <a:rPr lang="en-US" sz="1200" i="1" dirty="0"/>
              <a:t>C. diff</a:t>
            </a:r>
            <a:r>
              <a:rPr lang="en-US" sz="1200" dirty="0"/>
              <a:t> virulence enhanced by strain differences in metabolic capabilities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1267955"/>
            <a:ext cx="7153478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/>
              <a:t>Whole genome reconstruction model </a:t>
            </a:r>
            <a:r>
              <a:rPr lang="it-IT" sz="1200" dirty="0"/>
              <a:t>iCN900 </a:t>
            </a:r>
            <a:r>
              <a:rPr lang="en-US" sz="1200" dirty="0"/>
              <a:t>may be adapted to strains from MSK isolates and used to predict growth capabilities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/>
              <a:t>Strains predicted to differ in </a:t>
            </a:r>
            <a:r>
              <a:rPr lang="en-US" sz="1200" dirty="0" err="1"/>
              <a:t>trehalose</a:t>
            </a:r>
            <a:r>
              <a:rPr lang="en-US" sz="1200" dirty="0"/>
              <a:t>, N-</a:t>
            </a:r>
            <a:r>
              <a:rPr lang="en-US" sz="1200" dirty="0" err="1"/>
              <a:t>Acetylglucosamine</a:t>
            </a:r>
            <a:r>
              <a:rPr lang="en-US" sz="1200" dirty="0"/>
              <a:t> and L-lactate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/>
              <a:t>Predicted ability to grow on </a:t>
            </a:r>
            <a:r>
              <a:rPr lang="en-US" sz="1200" dirty="0" err="1"/>
              <a:t>trehalose</a:t>
            </a:r>
            <a:r>
              <a:rPr lang="en-US" sz="1200" dirty="0"/>
              <a:t> correlates with patient severity and improves classifier, consistent with findings from Britton lab</a:t>
            </a:r>
          </a:p>
        </p:txBody>
      </p:sp>
    </p:spTree>
    <p:extLst>
      <p:ext uri="{BB962C8B-B14F-4D97-AF65-F5344CB8AC3E}">
        <p14:creationId xmlns:p14="http://schemas.microsoft.com/office/powerpoint/2010/main" val="306028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123602" y="804782"/>
            <a:ext cx="6903020" cy="4259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1286" y="138044"/>
            <a:ext cx="7860172" cy="587463"/>
          </a:xfrm>
        </p:spPr>
        <p:txBody>
          <a:bodyPr>
            <a:normAutofit fontScale="90000"/>
          </a:bodyPr>
          <a:lstStyle/>
          <a:p>
            <a:r>
              <a:rPr lang="en-US" dirty="0"/>
              <a:t>At MSKCC we study AMR directly in </a:t>
            </a:r>
            <a:br>
              <a:rPr lang="en-US" dirty="0"/>
            </a:br>
            <a:r>
              <a:rPr lang="en-US" dirty="0"/>
              <a:t>patients receiving bone marrow transplantation</a:t>
            </a:r>
          </a:p>
        </p:txBody>
      </p:sp>
    </p:spTree>
    <p:extLst>
      <p:ext uri="{BB962C8B-B14F-4D97-AF65-F5344CB8AC3E}">
        <p14:creationId xmlns:p14="http://schemas.microsoft.com/office/powerpoint/2010/main" val="391198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mplesU01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627" y="1508827"/>
            <a:ext cx="3480816" cy="2679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Studying microbial disease in patients </a:t>
            </a:r>
            <a:br>
              <a:rPr lang="en-US" dirty="0"/>
            </a:br>
            <a:r>
              <a:rPr lang="en-US" dirty="0"/>
              <a:t>requires Big Data</a:t>
            </a:r>
          </a:p>
        </p:txBody>
      </p:sp>
      <p:pic>
        <p:nvPicPr>
          <p:cNvPr id="3" name="Picture 2" descr="samplesU01-0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6" r="5723"/>
          <a:stretch/>
        </p:blipFill>
        <p:spPr>
          <a:xfrm>
            <a:off x="0" y="1508827"/>
            <a:ext cx="2854960" cy="2679192"/>
          </a:xfrm>
          <a:prstGeom prst="rect">
            <a:avLst/>
          </a:prstGeom>
        </p:spPr>
      </p:pic>
      <p:pic>
        <p:nvPicPr>
          <p:cNvPr id="5" name="Picture 4" descr="Fig3-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609" y="1305103"/>
            <a:ext cx="3403614" cy="383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3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980" r="1"/>
          <a:stretch/>
        </p:blipFill>
        <p:spPr>
          <a:xfrm>
            <a:off x="992290" y="562581"/>
            <a:ext cx="3528056" cy="459062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520346" y="193248"/>
            <a:ext cx="3618697" cy="4959952"/>
            <a:chOff x="4520346" y="193248"/>
            <a:chExt cx="3618697" cy="495995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r="4828"/>
            <a:stretch/>
          </p:blipFill>
          <p:spPr>
            <a:xfrm>
              <a:off x="4520346" y="562580"/>
              <a:ext cx="3618697" cy="459062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4992749" y="193248"/>
              <a:ext cx="26738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/>
                  <a:cs typeface="Arial"/>
                </a:rPr>
                <a:t>Max Joseph </a:t>
              </a:r>
              <a:r>
                <a:rPr lang="en-US" dirty="0" err="1">
                  <a:solidFill>
                    <a:schemeClr val="bg1"/>
                  </a:solidFill>
                  <a:latin typeface="Arial"/>
                  <a:cs typeface="Arial"/>
                </a:rPr>
                <a:t>Pettenkofer</a:t>
              </a:r>
              <a:endParaRPr lang="en-US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1990367" y="205984"/>
            <a:ext cx="1531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 Robert Koch</a:t>
            </a:r>
          </a:p>
        </p:txBody>
      </p:sp>
    </p:spTree>
    <p:extLst>
      <p:ext uri="{BB962C8B-B14F-4D97-AF65-F5344CB8AC3E}">
        <p14:creationId xmlns:p14="http://schemas.microsoft.com/office/powerpoint/2010/main" val="331398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C. diff </a:t>
            </a:r>
            <a:r>
              <a:rPr lang="en-US" dirty="0"/>
              <a:t>causes severe intestinal infection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25610"/>
            <a:ext cx="3629828" cy="241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3165" y="3999088"/>
            <a:ext cx="25442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900" dirty="0" err="1"/>
              <a:t>Dr</a:t>
            </a:r>
            <a:r>
              <a:rPr lang="en-US" sz="900" dirty="0"/>
              <a:t> Kari </a:t>
            </a:r>
            <a:r>
              <a:rPr lang="en-US" sz="900" dirty="0" err="1"/>
              <a:t>Lounatmaa</a:t>
            </a:r>
            <a:r>
              <a:rPr lang="en-US" sz="900" dirty="0"/>
              <a:t> / Science Photo Library</a:t>
            </a:r>
          </a:p>
        </p:txBody>
      </p:sp>
      <p:sp>
        <p:nvSpPr>
          <p:cNvPr id="5" name="Rectangle 4"/>
          <p:cNvSpPr/>
          <p:nvPr/>
        </p:nvSpPr>
        <p:spPr>
          <a:xfrm>
            <a:off x="4734356" y="1644866"/>
            <a:ext cx="3722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Bacillus </a:t>
            </a:r>
            <a:r>
              <a:rPr lang="en-US" i="1" dirty="0" err="1"/>
              <a:t>difficilis</a:t>
            </a:r>
            <a:r>
              <a:rPr lang="en-US" dirty="0"/>
              <a:t> (Hall &amp; O'Toole 1935)</a:t>
            </a:r>
          </a:p>
        </p:txBody>
      </p:sp>
      <p:sp>
        <p:nvSpPr>
          <p:cNvPr id="6" name="Rectangle 5"/>
          <p:cNvSpPr/>
          <p:nvPr/>
        </p:nvSpPr>
        <p:spPr>
          <a:xfrm>
            <a:off x="4936729" y="2643664"/>
            <a:ext cx="3317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Clostridium </a:t>
            </a:r>
            <a:r>
              <a:rPr lang="en-US" i="1" dirty="0" err="1"/>
              <a:t>difficile</a:t>
            </a:r>
            <a:r>
              <a:rPr lang="en-US" dirty="0"/>
              <a:t> (</a:t>
            </a:r>
            <a:r>
              <a:rPr lang="en-US" dirty="0" err="1"/>
              <a:t>Prévot</a:t>
            </a:r>
            <a:r>
              <a:rPr lang="en-US" dirty="0"/>
              <a:t> 1938)</a:t>
            </a:r>
          </a:p>
        </p:txBody>
      </p:sp>
      <p:sp>
        <p:nvSpPr>
          <p:cNvPr id="7" name="Rectangle 6"/>
          <p:cNvSpPr/>
          <p:nvPr/>
        </p:nvSpPr>
        <p:spPr>
          <a:xfrm>
            <a:off x="4799841" y="3636296"/>
            <a:ext cx="3591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Clostridioides</a:t>
            </a:r>
            <a:r>
              <a:rPr lang="en-US" i="1" dirty="0"/>
              <a:t> </a:t>
            </a:r>
            <a:r>
              <a:rPr lang="en-US" i="1" dirty="0" err="1"/>
              <a:t>difficile</a:t>
            </a:r>
            <a:r>
              <a:rPr lang="en-US" dirty="0"/>
              <a:t> (Lawson 2016)</a:t>
            </a:r>
          </a:p>
        </p:txBody>
      </p: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>
            <a:off x="6595515" y="2014198"/>
            <a:ext cx="0" cy="62946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7" idx="0"/>
          </p:cNvCxnSpPr>
          <p:nvPr/>
        </p:nvCxnSpPr>
        <p:spPr>
          <a:xfrm>
            <a:off x="6595515" y="3012996"/>
            <a:ext cx="0" cy="6233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4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340732"/>
            <a:ext cx="9144000" cy="32193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118"/>
            <a:ext cx="9144000" cy="587463"/>
          </a:xfrm>
        </p:spPr>
        <p:txBody>
          <a:bodyPr>
            <a:normAutofit/>
          </a:bodyPr>
          <a:lstStyle/>
          <a:p>
            <a:r>
              <a:rPr lang="en-US" i="1" dirty="0"/>
              <a:t>C. diff </a:t>
            </a:r>
            <a:r>
              <a:rPr lang="en-US" dirty="0"/>
              <a:t>infection may depend on microbiota composition</a:t>
            </a:r>
          </a:p>
        </p:txBody>
      </p:sp>
      <p:pic>
        <p:nvPicPr>
          <p:cNvPr id="4" name="Picture 3" descr="figure4.jpeg"/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230"/>
          <a:stretch/>
        </p:blipFill>
        <p:spPr>
          <a:xfrm>
            <a:off x="62262" y="1340732"/>
            <a:ext cx="3200011" cy="3219314"/>
          </a:xfrm>
          <a:prstGeom prst="rect">
            <a:avLst/>
          </a:prstGeom>
        </p:spPr>
      </p:pic>
      <p:pic>
        <p:nvPicPr>
          <p:cNvPr id="5" name="Picture 4" descr="figure4.jpeg"/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882" r="31931"/>
          <a:stretch/>
        </p:blipFill>
        <p:spPr>
          <a:xfrm>
            <a:off x="3598460" y="1340732"/>
            <a:ext cx="2540087" cy="3219314"/>
          </a:xfrm>
          <a:prstGeom prst="rect">
            <a:avLst/>
          </a:prstGeom>
        </p:spPr>
      </p:pic>
      <p:pic>
        <p:nvPicPr>
          <p:cNvPr id="6" name="Picture 5" descr="figure4.jpeg"/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038"/>
          <a:stretch/>
        </p:blipFill>
        <p:spPr>
          <a:xfrm>
            <a:off x="6462282" y="1340732"/>
            <a:ext cx="2607540" cy="32193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3703" y="4608777"/>
            <a:ext cx="72998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Xavier JB, “Sociomicrobiology and pathogenic bacteria” Virulence Mechanisms of Bacterial Pathogens (2016) </a:t>
            </a:r>
            <a:r>
              <a:rPr lang="en-US" sz="1400" i="1" dirty="0"/>
              <a:t>ASM Press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0406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Studying role of microbiota composition in mice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016"/>
            <a:ext cx="9144000" cy="31312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835723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Calibri"/>
                <a:cs typeface="Calibri"/>
              </a:rPr>
              <a:t>Buffie</a:t>
            </a:r>
            <a:r>
              <a:rPr lang="x-none" sz="1400" dirty="0">
                <a:latin typeface="Calibri"/>
                <a:cs typeface="Calibri"/>
              </a:rPr>
              <a:t> et al “</a:t>
            </a:r>
            <a:r>
              <a:rPr lang="en-US" sz="1400" dirty="0">
                <a:cs typeface="Calibri"/>
              </a:rPr>
              <a:t>Precision microbiome reconstitution restores bile acid mediated resistance to </a:t>
            </a:r>
            <a:r>
              <a:rPr lang="en-US" sz="1400" i="1" dirty="0">
                <a:cs typeface="Calibri"/>
              </a:rPr>
              <a:t>Clostridium </a:t>
            </a:r>
            <a:r>
              <a:rPr lang="en-US" sz="1400" i="1" dirty="0" err="1">
                <a:cs typeface="Calibri"/>
              </a:rPr>
              <a:t>difficile</a:t>
            </a:r>
            <a:r>
              <a:rPr lang="x-none" sz="1400" dirty="0">
                <a:latin typeface="Calibri"/>
                <a:cs typeface="Calibri"/>
              </a:rPr>
              <a:t>” </a:t>
            </a:r>
            <a:r>
              <a:rPr lang="en-US" sz="1400" i="1" dirty="0">
                <a:latin typeface="Calibri"/>
                <a:cs typeface="Calibri"/>
              </a:rPr>
              <a:t>Nature </a:t>
            </a:r>
            <a:r>
              <a:rPr lang="en-US" sz="1400" dirty="0">
                <a:cs typeface="Calibri"/>
              </a:rPr>
              <a:t>2015</a:t>
            </a:r>
            <a:endParaRPr lang="en-US" sz="1400" i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083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277477"/>
            <a:ext cx="9144000" cy="29271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4816"/>
            <a:ext cx="8229600" cy="857250"/>
          </a:xfrm>
        </p:spPr>
        <p:txBody>
          <a:bodyPr>
            <a:noAutofit/>
          </a:bodyPr>
          <a:lstStyle/>
          <a:p>
            <a:r>
              <a:rPr lang="en-US" sz="2900" i="1" dirty="0"/>
              <a:t>C. </a:t>
            </a:r>
            <a:r>
              <a:rPr lang="en-US" sz="2900" i="1" dirty="0" err="1"/>
              <a:t>scindens</a:t>
            </a:r>
            <a:r>
              <a:rPr lang="en-US" sz="2900" i="1" dirty="0"/>
              <a:t> </a:t>
            </a:r>
            <a:r>
              <a:rPr lang="en-US" sz="2900" dirty="0"/>
              <a:t>protects mice and humans </a:t>
            </a:r>
            <a:br>
              <a:rPr lang="en-US" sz="2900" dirty="0"/>
            </a:br>
            <a:r>
              <a:rPr lang="en-US" sz="2900" dirty="0"/>
              <a:t>against </a:t>
            </a:r>
            <a:r>
              <a:rPr lang="en-US" sz="2900" i="1" dirty="0"/>
              <a:t>C. diff</a:t>
            </a:r>
            <a:endParaRPr lang="en-US" sz="29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70" y="1658849"/>
            <a:ext cx="3584736" cy="25457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706" y="1658850"/>
            <a:ext cx="3329127" cy="25457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835723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Calibri"/>
                <a:cs typeface="Calibri"/>
              </a:rPr>
              <a:t>Buffie</a:t>
            </a:r>
            <a:r>
              <a:rPr lang="x-none" sz="1400" dirty="0">
                <a:latin typeface="Calibri"/>
                <a:cs typeface="Calibri"/>
              </a:rPr>
              <a:t> et al “</a:t>
            </a:r>
            <a:r>
              <a:rPr lang="en-US" sz="1400" dirty="0">
                <a:cs typeface="Calibri"/>
              </a:rPr>
              <a:t>Precision microbiome reconstitution restores bile acid mediated resistance to </a:t>
            </a:r>
            <a:r>
              <a:rPr lang="en-US" sz="1400" i="1" dirty="0">
                <a:cs typeface="Calibri"/>
              </a:rPr>
              <a:t>Clostridium </a:t>
            </a:r>
            <a:r>
              <a:rPr lang="en-US" sz="1400" i="1" dirty="0" err="1">
                <a:cs typeface="Calibri"/>
              </a:rPr>
              <a:t>difficile</a:t>
            </a:r>
            <a:r>
              <a:rPr lang="x-none" sz="1400" dirty="0">
                <a:latin typeface="Calibri"/>
                <a:cs typeface="Calibri"/>
              </a:rPr>
              <a:t>” </a:t>
            </a:r>
            <a:r>
              <a:rPr lang="en-US" sz="1400" i="1" dirty="0">
                <a:latin typeface="Calibri"/>
                <a:cs typeface="Calibri"/>
              </a:rPr>
              <a:t>Nature </a:t>
            </a:r>
            <a:r>
              <a:rPr lang="en-US" sz="1400" dirty="0">
                <a:cs typeface="Calibri"/>
              </a:rPr>
              <a:t>2015</a:t>
            </a:r>
            <a:endParaRPr lang="en-US" sz="1400" i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320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2285</TotalTime>
  <Words>639</Words>
  <Application>Microsoft Macintosh PowerPoint</Application>
  <PresentationFormat>On-screen Show (16:9)</PresentationFormat>
  <Paragraphs>93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Courier</vt:lpstr>
      <vt:lpstr>Courier New</vt:lpstr>
      <vt:lpstr>Office Theme</vt:lpstr>
      <vt:lpstr>Explaining the variability of C. difficile disease severity in patients using mice and math:  a collaboration between Systems Biology centers</vt:lpstr>
      <vt:lpstr>Whole genome reconstruction models are extensive knowledge bases derived from microbial genomes, literature and data</vt:lpstr>
      <vt:lpstr>At MSKCC we study AMR directly in  patients receiving bone marrow transplantation</vt:lpstr>
      <vt:lpstr>Studying microbial disease in patients  requires Big Data</vt:lpstr>
      <vt:lpstr>PowerPoint Presentation</vt:lpstr>
      <vt:lpstr>C. diff causes severe intestinal infection </vt:lpstr>
      <vt:lpstr>C. diff infection may depend on microbiota composition</vt:lpstr>
      <vt:lpstr>Studying role of microbiota composition in mice</vt:lpstr>
      <vt:lpstr>C. scindens protects mice and humans  against C. diff</vt:lpstr>
      <vt:lpstr>C. diff strains vary in disease severity</vt:lpstr>
      <vt:lpstr>Modeling C. diff strain virulence with mice</vt:lpstr>
      <vt:lpstr>C. difficile disease severity in patients correlated with “disease score” in mouse model, not taxonomy</vt:lpstr>
      <vt:lpstr>Disease score correlates weakly with toxin</vt:lpstr>
      <vt:lpstr>iCN900: whole genome reconstruction of C. diff can predict growth capabilities of strains</vt:lpstr>
      <vt:lpstr>Strains differ in predicted growth capabilities in three carbon sources</vt:lpstr>
      <vt:lpstr>PowerPoint Presentation</vt:lpstr>
      <vt:lpstr>Not all traits considered virulent are really important for virulence</vt:lpstr>
      <vt:lpstr>Unsupervised learning shows C. diff virulence  is multifactorial and not all traits contribute equally</vt:lpstr>
      <vt:lpstr>Can supervised leaning predicts disease severity in patients from C. diff traits?</vt:lpstr>
      <vt:lpstr>‘Feature selection’ picks C.diff traits that best predict disease virulence</vt:lpstr>
      <vt:lpstr>Genes unique to strains predicted to grow on trehalose 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Xavier, Joao D./Sloan Kettering Institute</dc:creator>
  <cp:lastModifiedBy>Xavier, Joao D./Sloan Kettering Institute</cp:lastModifiedBy>
  <cp:revision>161</cp:revision>
  <dcterms:created xsi:type="dcterms:W3CDTF">2019-02-25T18:30:39Z</dcterms:created>
  <dcterms:modified xsi:type="dcterms:W3CDTF">2019-04-19T10:10:03Z</dcterms:modified>
</cp:coreProperties>
</file>